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8" r:id="rId4"/>
    <p:sldId id="287" r:id="rId5"/>
    <p:sldId id="279" r:id="rId6"/>
    <p:sldId id="288" r:id="rId7"/>
    <p:sldId id="291" r:id="rId8"/>
    <p:sldId id="290" r:id="rId9"/>
    <p:sldId id="292" r:id="rId10"/>
    <p:sldId id="285" r:id="rId11"/>
    <p:sldId id="294" r:id="rId12"/>
    <p:sldId id="293" r:id="rId13"/>
    <p:sldId id="289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197642" y="1447481"/>
            <a:ext cx="6490034" cy="1042987"/>
          </a:xfrm>
        </p:spPr>
        <p:txBody>
          <a:bodyPr tIns="0" anchor="t">
            <a:normAutofit/>
          </a:bodyPr>
          <a:lstStyle>
            <a:lvl1pPr algn="l">
              <a:defRPr sz="5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SLIDE: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97642" y="2490468"/>
            <a:ext cx="6490034" cy="2043432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information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220578" y="1604961"/>
            <a:ext cx="85725" cy="282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ack sign&#10;&#10;Description automatically generated">
            <a:extLst>
              <a:ext uri="{FF2B5EF4-FFF2-40B4-BE49-F238E27FC236}">
                <a16:creationId xmlns:a16="http://schemas.microsoft.com/office/drawing/2014/main" id="{A2BEFA3D-2BC5-E983-59F6-39DF2FC92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5" y="1604961"/>
            <a:ext cx="3123752" cy="28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67126" y="1004341"/>
            <a:ext cx="107706" cy="444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/>
              <a:t>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6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2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98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62475" y="0"/>
            <a:ext cx="76295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758" y="390525"/>
            <a:ext cx="7007392" cy="61531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479925" y="1"/>
            <a:ext cx="125414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0150" y="6331506"/>
            <a:ext cx="447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KENTUCKY</a:t>
            </a:r>
            <a:r>
              <a:rPr lang="en-US" b="1" baseline="0" dirty="0">
                <a:solidFill>
                  <a:schemeClr val="bg1"/>
                </a:solidFill>
              </a:rPr>
              <a:t> TRANSPORTATION CABINET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1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931399" y="0"/>
            <a:ext cx="2120900" cy="618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2331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22751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27511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2400" y="1681163"/>
            <a:ext cx="43307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2400" y="2505075"/>
            <a:ext cx="4330700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931399" y="1"/>
            <a:ext cx="2120900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9931399" y="1690688"/>
            <a:ext cx="2120900" cy="5176836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1600" y="1604168"/>
            <a:ext cx="11825802" cy="865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97" y="365125"/>
            <a:ext cx="1850456" cy="10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60596" y="2323306"/>
            <a:ext cx="5826035" cy="28996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Information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" y="3371680"/>
            <a:ext cx="380063" cy="3800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89708" y="2840199"/>
            <a:ext cx="131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KYTC</a:t>
            </a:r>
          </a:p>
        </p:txBody>
      </p:sp>
      <p:sp>
        <p:nvSpPr>
          <p:cNvPr id="10" name="Rectangle 9"/>
          <p:cNvSpPr/>
          <p:nvPr userDrawn="1"/>
        </p:nvSpPr>
        <p:spPr>
          <a:xfrm flipH="1">
            <a:off x="3525396" y="1257300"/>
            <a:ext cx="96390" cy="3965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" y="1257300"/>
            <a:ext cx="2465097" cy="13989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22789" y="4853595"/>
            <a:ext cx="259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dirty="0"/>
              <a:t>transportation.ky.gov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54870" y="1257300"/>
            <a:ext cx="7191375" cy="1042987"/>
          </a:xfrm>
        </p:spPr>
        <p:txBody>
          <a:bodyPr tIns="0" anchor="t">
            <a:noAutofit/>
          </a:bodyPr>
          <a:lstStyle>
            <a:lvl1pPr algn="l">
              <a:defRPr sz="4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89708" y="3350046"/>
            <a:ext cx="1426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@kytc120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9708" y="385989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89708" y="434216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3" y="4375341"/>
            <a:ext cx="375616" cy="263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2873887"/>
            <a:ext cx="375148" cy="375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3857035"/>
            <a:ext cx="368733" cy="3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7" r:id="rId6"/>
    <p:sldLayoutId id="2147483653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642" y="1567797"/>
            <a:ext cx="6063916" cy="1307751"/>
          </a:xfrm>
        </p:spPr>
        <p:txBody>
          <a:bodyPr>
            <a:normAutofit fontScale="90000"/>
          </a:bodyPr>
          <a:lstStyle/>
          <a:p>
            <a:r>
              <a:rPr lang="en-US" dirty="0"/>
              <a:t>KEEN Year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Kyle McMahon</a:t>
            </a:r>
          </a:p>
          <a:p>
            <a:r>
              <a:rPr lang="en-US" dirty="0"/>
              <a:t>KEEN Statewide Coordinator</a:t>
            </a:r>
          </a:p>
        </p:txBody>
      </p:sp>
    </p:spTree>
    <p:extLst>
      <p:ext uri="{BB962C8B-B14F-4D97-AF65-F5344CB8AC3E}">
        <p14:creationId xmlns:p14="http://schemas.microsoft.com/office/powerpoint/2010/main" val="1511550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5727" y="1854020"/>
            <a:ext cx="6006173" cy="4579237"/>
          </a:xfrm>
        </p:spPr>
        <p:txBody>
          <a:bodyPr>
            <a:normAutofit/>
          </a:bodyPr>
          <a:lstStyle/>
          <a:p>
            <a:pPr lvl="0">
              <a:spcBef>
                <a:spcPts val="1800"/>
              </a:spcBef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GROWTH</a:t>
            </a:r>
          </a:p>
        </p:txBody>
      </p:sp>
      <p:pic>
        <p:nvPicPr>
          <p:cNvPr id="6" name="Picture 5" descr="Several papers with images of construction vehicles&#10;&#10;Description automatically generated">
            <a:extLst>
              <a:ext uri="{FF2B5EF4-FFF2-40B4-BE49-F238E27FC236}">
                <a16:creationId xmlns:a16="http://schemas.microsoft.com/office/drawing/2014/main" id="{F0E6AB5F-C1C1-0A8D-A245-1AAF08279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73" y="1854020"/>
            <a:ext cx="6350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8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0" y="355314"/>
            <a:ext cx="5753100" cy="1087815"/>
          </a:xfrm>
        </p:spPr>
        <p:txBody>
          <a:bodyPr>
            <a:noAutofit/>
          </a:bodyPr>
          <a:lstStyle/>
          <a:p>
            <a:r>
              <a:rPr lang="en-US" sz="3600" dirty="0"/>
              <a:t>THREE SCHOLARSHIPS</a:t>
            </a:r>
          </a:p>
        </p:txBody>
      </p:sp>
      <p:pic>
        <p:nvPicPr>
          <p:cNvPr id="4" name="Picture 3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8EFBC57D-76ED-815A-118B-C971E86A3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9"/>
          <a:stretch/>
        </p:blipFill>
        <p:spPr>
          <a:xfrm>
            <a:off x="473411" y="1836601"/>
            <a:ext cx="5228889" cy="467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1594DD-134A-5946-E52A-7D6FC9FA4D2B}"/>
              </a:ext>
            </a:extLst>
          </p:cNvPr>
          <p:cNvSpPr txBox="1"/>
          <p:nvPr/>
        </p:nvSpPr>
        <p:spPr>
          <a:xfrm>
            <a:off x="6096000" y="1619707"/>
            <a:ext cx="562258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Management Scholarship Program over $59,000 </a:t>
            </a:r>
          </a:p>
          <a:p>
            <a:pPr marL="342900" marR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Civil Engineering Scholarship Program over $59,000.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Civil Engineering Technology Scholarship Program up to $14,800 ($3,700 per semester)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0D5BA-C3D1-3CA5-9E61-757C7BFE67FA}"/>
              </a:ext>
            </a:extLst>
          </p:cNvPr>
          <p:cNvSpPr/>
          <p:nvPr/>
        </p:nvSpPr>
        <p:spPr>
          <a:xfrm>
            <a:off x="4229100" y="4781718"/>
            <a:ext cx="7489489" cy="9890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C909F-321E-190D-B31F-4CABEF3ECCBA}"/>
              </a:ext>
            </a:extLst>
          </p:cNvPr>
          <p:cNvSpPr txBox="1"/>
          <p:nvPr/>
        </p:nvSpPr>
        <p:spPr>
          <a:xfrm>
            <a:off x="4841178" y="4860751"/>
            <a:ext cx="653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Paid internships while going to school and a job with KYTC when you finish your education.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A98D5-81AD-690E-8686-FF84234BE143}"/>
              </a:ext>
            </a:extLst>
          </p:cNvPr>
          <p:cNvSpPr txBox="1"/>
          <p:nvPr/>
        </p:nvSpPr>
        <p:spPr>
          <a:xfrm>
            <a:off x="6096000" y="6146004"/>
            <a:ext cx="56225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Deadline to apply for this scholarship is February 1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3B2D19-1196-C06A-FF00-7A0F874CB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1" y="295547"/>
            <a:ext cx="5228889" cy="2295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45EF5C-84A6-CED9-B294-0283FBE3E02C}"/>
              </a:ext>
            </a:extLst>
          </p:cNvPr>
          <p:cNvSpPr txBox="1"/>
          <p:nvPr/>
        </p:nvSpPr>
        <p:spPr>
          <a:xfrm>
            <a:off x="3467100" y="444034"/>
            <a:ext cx="196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careers or transitions</a:t>
            </a:r>
          </a:p>
        </p:txBody>
      </p:sp>
    </p:spTree>
    <p:extLst>
      <p:ext uri="{BB962C8B-B14F-4D97-AF65-F5344CB8AC3E}">
        <p14:creationId xmlns:p14="http://schemas.microsoft.com/office/powerpoint/2010/main" val="13267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78600" y="352926"/>
            <a:ext cx="5210478" cy="1087815"/>
          </a:xfrm>
        </p:spPr>
        <p:txBody>
          <a:bodyPr/>
          <a:lstStyle/>
          <a:p>
            <a:r>
              <a:rPr lang="en-US" dirty="0"/>
              <a:t>INTERNSHIPS</a:t>
            </a:r>
          </a:p>
        </p:txBody>
      </p:sp>
      <p:pic>
        <p:nvPicPr>
          <p:cNvPr id="6" name="Picture 5" descr="A person holding a tray of gravel&#10;&#10;Description automatically generated">
            <a:extLst>
              <a:ext uri="{FF2B5EF4-FFF2-40B4-BE49-F238E27FC236}">
                <a16:creationId xmlns:a16="http://schemas.microsoft.com/office/drawing/2014/main" id="{6871F28B-B7DE-54E0-FC4E-285C16F7F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4"/>
          <a:stretch/>
        </p:blipFill>
        <p:spPr>
          <a:xfrm>
            <a:off x="631522" y="501635"/>
            <a:ext cx="5554810" cy="31686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D0DF24-3577-7E76-A641-CBA1846C6323}"/>
              </a:ext>
            </a:extLst>
          </p:cNvPr>
          <p:cNvSpPr txBox="1"/>
          <p:nvPr/>
        </p:nvSpPr>
        <p:spPr>
          <a:xfrm>
            <a:off x="6578600" y="1657335"/>
            <a:ext cx="5105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CO-OP AND INTERNSHIP PROGRAMS </a:t>
            </a:r>
            <a:r>
              <a:rPr lang="en-US" b="0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provide hands-on experience in select fields for high school seniors and college students.  </a:t>
            </a:r>
          </a:p>
          <a:p>
            <a:endParaRPr lang="en-US" dirty="0">
              <a:solidFill>
                <a:srgbClr val="444444"/>
              </a:solidFill>
              <a:latin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MINORITY INTERNSHIP PROGRAM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(MIP) provides career opportunities, formal mentoring, and hands-on experiences to traditionally under-represented groups.  It is designed specifically for undergraduates and graduates of Kentucky colleges and universities.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 MECHANIC APPRENTICESHIP PROGRAM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(TMAP) provides paid, practical, hands-on experience at the local level of the Department of Highways for students currently enrolled in an Automotive or Diesel Technology Program through the Kentucky Community and Technical College System (KCTCS).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0" i="0" dirty="0">
              <a:solidFill>
                <a:srgbClr val="444444"/>
              </a:solidFill>
              <a:effectLst/>
              <a:latin typeface="segoe ui" panose="020B0502040204020203" pitchFamily="34" charset="0"/>
            </a:endParaRPr>
          </a:p>
          <a:p>
            <a:endParaRPr lang="en-US" dirty="0">
              <a:solidFill>
                <a:srgbClr val="444444"/>
              </a:solidFill>
              <a:latin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15" name="Picture 14" descr="A person sitting at a desk with two computer screens&#10;&#10;Description automatically generated">
            <a:extLst>
              <a:ext uri="{FF2B5EF4-FFF2-40B4-BE49-F238E27FC236}">
                <a16:creationId xmlns:a16="http://schemas.microsoft.com/office/drawing/2014/main" id="{1DBE0553-C21B-2B16-0658-D79F73B28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1"/>
          <a:stretch/>
        </p:blipFill>
        <p:spPr>
          <a:xfrm>
            <a:off x="631522" y="3848100"/>
            <a:ext cx="5554810" cy="27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2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45D03-BB5B-72DE-4D73-C671BBD07DEF}"/>
              </a:ext>
            </a:extLst>
          </p:cNvPr>
          <p:cNvSpPr txBox="1"/>
          <p:nvPr/>
        </p:nvSpPr>
        <p:spPr>
          <a:xfrm>
            <a:off x="1377950" y="1813907"/>
            <a:ext cx="9436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+mn-lt"/>
              </a:rPr>
              <a:t>QUESTIONS?</a:t>
            </a:r>
            <a:endParaRPr lang="en-US" sz="6600" dirty="0"/>
          </a:p>
        </p:txBody>
      </p:sp>
      <p:pic>
        <p:nvPicPr>
          <p:cNvPr id="6" name="Picture 5" descr="A yellow and black sign&#10;&#10;Description automatically generated">
            <a:extLst>
              <a:ext uri="{FF2B5EF4-FFF2-40B4-BE49-F238E27FC236}">
                <a16:creationId xmlns:a16="http://schemas.microsoft.com/office/drawing/2014/main" id="{B615EAB8-A63D-2FA5-38FB-18C3CF069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04" y="3559800"/>
            <a:ext cx="3293192" cy="29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0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6" y="1257300"/>
            <a:ext cx="7204453" cy="889000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055824" y="2146300"/>
            <a:ext cx="4088176" cy="337899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4100" b="1" dirty="0"/>
              <a:t>Zack </a:t>
            </a:r>
            <a:r>
              <a:rPr lang="en-US" sz="4100" b="1" dirty="0" err="1"/>
              <a:t>Neihof</a:t>
            </a:r>
            <a:r>
              <a:rPr lang="en-US" sz="4100" b="1" dirty="0"/>
              <a:t>, PE, RSP1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600" b="1" i="1" dirty="0"/>
              <a:t>State Highway Engineer’s Office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600" b="1" i="1" dirty="0"/>
              <a:t>KEEN Board Member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(502)-445-4566</a:t>
            </a:r>
          </a:p>
          <a:p>
            <a:pPr algn="ctr"/>
            <a:r>
              <a:rPr lang="en-US" sz="3000" i="1" dirty="0" err="1"/>
              <a:t>Zachary.Neihof@ky.gov</a:t>
            </a:r>
            <a:endParaRPr lang="en-US" sz="3000" i="1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2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8711" y="1793228"/>
            <a:ext cx="6605078" cy="4884298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4800" b="1" dirty="0"/>
              <a:t>Community Outreach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Hands-on classroom presentations expose elementary &amp; middle school children to engineering at a young age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High school Career Fairs and activities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KEEN promotes KYTC programs:</a:t>
            </a:r>
          </a:p>
          <a:p>
            <a:pPr lvl="2">
              <a:spcAft>
                <a:spcPts val="600"/>
              </a:spcAft>
            </a:pPr>
            <a:r>
              <a:rPr lang="en-US" sz="2800" dirty="0"/>
              <a:t>Civil Engineering Scholarship</a:t>
            </a:r>
          </a:p>
          <a:p>
            <a:pPr lvl="2">
              <a:spcAft>
                <a:spcPts val="600"/>
              </a:spcAft>
            </a:pPr>
            <a:r>
              <a:rPr lang="en-US" sz="2800" dirty="0"/>
              <a:t>Civil Engineering Technology Scholarship</a:t>
            </a:r>
          </a:p>
          <a:p>
            <a:pPr lvl="2">
              <a:spcAft>
                <a:spcPts val="600"/>
              </a:spcAft>
            </a:pPr>
            <a:r>
              <a:rPr lang="en-US" sz="2800" dirty="0"/>
              <a:t>Construction Management Scholarship</a:t>
            </a:r>
          </a:p>
          <a:p>
            <a:pPr lvl="2">
              <a:spcAft>
                <a:spcPts val="600"/>
              </a:spcAft>
            </a:pPr>
            <a:r>
              <a:rPr lang="en-US" sz="2800" dirty="0"/>
              <a:t>Minority Internship Program</a:t>
            </a:r>
          </a:p>
          <a:p>
            <a:pPr lvl="2">
              <a:spcAft>
                <a:spcPts val="600"/>
              </a:spcAft>
            </a:pPr>
            <a:r>
              <a:rPr lang="en-US" sz="2800" dirty="0"/>
              <a:t>Transportation Mechanic Apprenticeship Program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KEEN – KYTC Engineering 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40B80-A01B-6F0D-3A67-A98C3BCE5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r="16153"/>
          <a:stretch/>
        </p:blipFill>
        <p:spPr>
          <a:xfrm>
            <a:off x="7302500" y="1440742"/>
            <a:ext cx="4889500" cy="54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8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4027" y="1758062"/>
            <a:ext cx="6006173" cy="45792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4200" b="1" dirty="0">
                <a:solidFill>
                  <a:prstClr val="black"/>
                </a:solidFill>
              </a:rPr>
              <a:t>Camps and activities</a:t>
            </a:r>
            <a:endParaRPr lang="en-US" sz="38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KEEN ON MEMBERS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77338-03B4-ED5E-DED8-D74813164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12647"/>
          <a:stretch/>
        </p:blipFill>
        <p:spPr>
          <a:xfrm>
            <a:off x="6629400" y="1440740"/>
            <a:ext cx="5562600" cy="54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5127" y="1608336"/>
            <a:ext cx="6044273" cy="48967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Fairs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97062-73A7-472D-6E5F-B2E0AB3A4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1796" r="4671" b="-1796"/>
          <a:stretch/>
        </p:blipFill>
        <p:spPr>
          <a:xfrm>
            <a:off x="6870700" y="1449674"/>
            <a:ext cx="5321300" cy="54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538" y="352926"/>
            <a:ext cx="6726381" cy="1087815"/>
          </a:xfrm>
        </p:spPr>
        <p:txBody>
          <a:bodyPr/>
          <a:lstStyle/>
          <a:p>
            <a:r>
              <a:rPr lang="en-US" dirty="0"/>
              <a:t>HANDS-ON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EFB94-E485-4721-F4F7-68EEEFDE5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r="6235"/>
          <a:stretch/>
        </p:blipFill>
        <p:spPr>
          <a:xfrm>
            <a:off x="342900" y="1511486"/>
            <a:ext cx="6501659" cy="4993588"/>
          </a:xfrm>
          <a:prstGeom prst="rect">
            <a:avLst/>
          </a:prstGeom>
        </p:spPr>
      </p:pic>
      <p:pic>
        <p:nvPicPr>
          <p:cNvPr id="5" name="Picture 4" descr="A blue and white advertisement with a red arch&#10;&#10;Description automatically generated">
            <a:extLst>
              <a:ext uri="{FF2B5EF4-FFF2-40B4-BE49-F238E27FC236}">
                <a16:creationId xmlns:a16="http://schemas.microsoft.com/office/drawing/2014/main" id="{B8A4848D-7CA5-D48C-313B-7045F698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50" y="352926"/>
            <a:ext cx="4488328" cy="2524685"/>
          </a:xfrm>
          <a:prstGeom prst="rect">
            <a:avLst/>
          </a:prstGeom>
        </p:spPr>
      </p:pic>
      <p:pic>
        <p:nvPicPr>
          <p:cNvPr id="11" name="Picture 10" descr="A group of kids playing with blocks&#10;&#10;Description automatically generated">
            <a:extLst>
              <a:ext uri="{FF2B5EF4-FFF2-40B4-BE49-F238E27FC236}">
                <a16:creationId xmlns:a16="http://schemas.microsoft.com/office/drawing/2014/main" id="{7CA38857-2255-A3E9-D241-2A36786A5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2438" r="12653" b="1519"/>
          <a:stretch/>
        </p:blipFill>
        <p:spPr>
          <a:xfrm>
            <a:off x="7250350" y="3048000"/>
            <a:ext cx="4488328" cy="34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2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926"/>
            <a:ext cx="7422581" cy="1087815"/>
          </a:xfrm>
        </p:spPr>
        <p:txBody>
          <a:bodyPr/>
          <a:lstStyle/>
          <a:p>
            <a:r>
              <a:rPr lang="en-US" dirty="0"/>
              <a:t>HANDS-ON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90EB7-5890-1F03-6E26-EA65BE59E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461" y="1707236"/>
            <a:ext cx="6397117" cy="4797838"/>
          </a:xfrm>
          <a:prstGeom prst="rect">
            <a:avLst/>
          </a:prstGeom>
        </p:spPr>
      </p:pic>
      <p:pic>
        <p:nvPicPr>
          <p:cNvPr id="13" name="Picture 12" descr="A bridge over water with text&#10;&#10;Description automatically generated">
            <a:extLst>
              <a:ext uri="{FF2B5EF4-FFF2-40B4-BE49-F238E27FC236}">
                <a16:creationId xmlns:a16="http://schemas.microsoft.com/office/drawing/2014/main" id="{E10410CD-81D1-34FA-8F41-BA72A8FE7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29" y="420810"/>
            <a:ext cx="4399625" cy="2474789"/>
          </a:xfrm>
          <a:prstGeom prst="rect">
            <a:avLst/>
          </a:prstGeom>
        </p:spPr>
      </p:pic>
      <p:pic>
        <p:nvPicPr>
          <p:cNvPr id="17" name="Picture 16" descr="Men in a room with a few men working on a project&#10;&#10;Description automatically generated">
            <a:extLst>
              <a:ext uri="{FF2B5EF4-FFF2-40B4-BE49-F238E27FC236}">
                <a16:creationId xmlns:a16="http://schemas.microsoft.com/office/drawing/2014/main" id="{F96E42B2-F679-B4CC-2089-FD9D76D2B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81" y="3177259"/>
            <a:ext cx="4346573" cy="32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40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926"/>
            <a:ext cx="7226300" cy="1087815"/>
          </a:xfrm>
        </p:spPr>
        <p:txBody>
          <a:bodyPr/>
          <a:lstStyle/>
          <a:p>
            <a:r>
              <a:rPr lang="en-US" dirty="0"/>
              <a:t>HANDS-ON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90EB7-5890-1F03-6E26-EA65BE59E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t="791" r="12864" b="9197"/>
          <a:stretch/>
        </p:blipFill>
        <p:spPr>
          <a:xfrm>
            <a:off x="482600" y="1547659"/>
            <a:ext cx="5969000" cy="50013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55DFBF-95A1-3AEF-6864-B4330468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78" y="461354"/>
            <a:ext cx="4908521" cy="2751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F424CA-6F04-31D9-8836-A9B485A7C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78" y="3429000"/>
            <a:ext cx="4768877" cy="30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29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352926"/>
            <a:ext cx="6565900" cy="1087815"/>
          </a:xfrm>
        </p:spPr>
        <p:txBody>
          <a:bodyPr/>
          <a:lstStyle/>
          <a:p>
            <a:r>
              <a:rPr lang="en-US" dirty="0"/>
              <a:t>HANDS-ON ACTIVITIES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0EFCA8-16FA-3057-E85F-960D08221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83" b="25138"/>
          <a:stretch/>
        </p:blipFill>
        <p:spPr>
          <a:xfrm>
            <a:off x="393700" y="1566473"/>
            <a:ext cx="6057900" cy="4849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E02542-D880-E9A0-4B0A-62A03119B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"/>
          <a:stretch/>
        </p:blipFill>
        <p:spPr>
          <a:xfrm>
            <a:off x="6933438" y="472888"/>
            <a:ext cx="4934484" cy="2843091"/>
          </a:xfrm>
          <a:prstGeom prst="rect">
            <a:avLst/>
          </a:prstGeom>
        </p:spPr>
      </p:pic>
      <p:pic>
        <p:nvPicPr>
          <p:cNvPr id="17" name="Picture 16" descr="A model of a road and roads&#10;&#10;Description automatically generated">
            <a:extLst>
              <a:ext uri="{FF2B5EF4-FFF2-40B4-BE49-F238E27FC236}">
                <a16:creationId xmlns:a16="http://schemas.microsoft.com/office/drawing/2014/main" id="{DE660609-EDCA-A153-DFF5-34A0F0C82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37" y="3632200"/>
            <a:ext cx="4934484" cy="27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5199" y="352926"/>
            <a:ext cx="6680200" cy="1087815"/>
          </a:xfrm>
        </p:spPr>
        <p:txBody>
          <a:bodyPr>
            <a:normAutofit fontScale="90000"/>
          </a:bodyPr>
          <a:lstStyle/>
          <a:p>
            <a:r>
              <a:rPr lang="en-US" dirty="0"/>
              <a:t>CLASSROOM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7D0C2-CE34-2E45-D46E-CD9445131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515" y="2361042"/>
            <a:ext cx="3345914" cy="1891429"/>
          </a:xfrm>
          <a:prstGeom prst="rect">
            <a:avLst/>
          </a:prstGeom>
        </p:spPr>
      </p:pic>
      <p:pic>
        <p:nvPicPr>
          <p:cNvPr id="5" name="Picture 4" descr="A book cover of a road&#10;&#10;Description automatically generated">
            <a:extLst>
              <a:ext uri="{FF2B5EF4-FFF2-40B4-BE49-F238E27FC236}">
                <a16:creationId xmlns:a16="http://schemas.microsoft.com/office/drawing/2014/main" id="{4D5554DE-710F-B470-F003-7A6A3F80E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b="6077"/>
          <a:stretch/>
        </p:blipFill>
        <p:spPr>
          <a:xfrm>
            <a:off x="8447582" y="4496958"/>
            <a:ext cx="3388818" cy="2221342"/>
          </a:xfrm>
          <a:prstGeom prst="rect">
            <a:avLst/>
          </a:prstGeom>
        </p:spPr>
      </p:pic>
      <p:pic>
        <p:nvPicPr>
          <p:cNvPr id="7" name="Picture 6" descr="A blue background with colorful cubes&#10;&#10;Description automatically generated">
            <a:extLst>
              <a:ext uri="{FF2B5EF4-FFF2-40B4-BE49-F238E27FC236}">
                <a16:creationId xmlns:a16="http://schemas.microsoft.com/office/drawing/2014/main" id="{ABD8816F-B9EB-A696-A484-B88F478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15" y="352926"/>
            <a:ext cx="3362541" cy="1891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0EFCA8-16FA-3057-E85F-960D082212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4835" r="3960" b="19980"/>
          <a:stretch/>
        </p:blipFill>
        <p:spPr>
          <a:xfrm>
            <a:off x="546099" y="1618248"/>
            <a:ext cx="7518401" cy="48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3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600"/>
      </a:accent1>
      <a:accent2>
        <a:srgbClr val="003764"/>
      </a:accent2>
      <a:accent3>
        <a:srgbClr val="5EB3E4"/>
      </a:accent3>
      <a:accent4>
        <a:srgbClr val="7F7F7F"/>
      </a:accent4>
      <a:accent5>
        <a:srgbClr val="3A3838"/>
      </a:accent5>
      <a:accent6>
        <a:srgbClr val="D8D9D7"/>
      </a:accent6>
      <a:hlink>
        <a:srgbClr val="2F5496"/>
      </a:hlink>
      <a:folHlink>
        <a:srgbClr val="833C0B"/>
      </a:folHlink>
    </a:clrScheme>
    <a:fontScheme name="KYT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TCtemplate-TK-Main" id="{5079439B-1F70-2A47-A72D-43CF1FB7F3A3}" vid="{75E5FD48-4F16-094F-9B4E-6C600BDA1E7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319E1D89E64142BCEE33ED9841386E" ma:contentTypeVersion="10" ma:contentTypeDescription="Create a new document." ma:contentTypeScope="" ma:versionID="b993fd2c8a9be863e97a55aafb28173f">
  <xsd:schema xmlns:xsd="http://www.w3.org/2001/XMLSchema" xmlns:xs="http://www.w3.org/2001/XMLSchema" xmlns:p="http://schemas.microsoft.com/office/2006/metadata/properties" xmlns:ns1="http://schemas.microsoft.com/sharepoint/v3" xmlns:ns2="b585d4a6-b779-4c6a-a640-9404d825218c" xmlns:ns3="9c16dc54-5a24-4afd-a61c-664ec7eab416" targetNamespace="http://schemas.microsoft.com/office/2006/metadata/properties" ma:root="true" ma:fieldsID="0b0cad27e5275d566fae231ca4254f52" ns1:_="" ns2:_="" ns3:_="">
    <xsd:import namespace="http://schemas.microsoft.com/sharepoint/v3"/>
    <xsd:import namespace="b585d4a6-b779-4c6a-a640-9404d825218c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  <xsd:element ref="ns2:Heading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5d4a6-b779-4c6a-a640-9404d825218c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6" nillable="true" ma:displayName="Document Type" ma:default="BLANK" ma:format="Dropdown" ma:internalName="Document_x0020_Type" ma:readOnly="false">
      <xsd:simpleType>
        <xsd:restriction base="dms:Choice">
          <xsd:enumeration value="Presentation"/>
          <xsd:enumeration value="Regulation"/>
          <xsd:enumeration value="Application"/>
          <xsd:enumeration value="Statistic"/>
          <xsd:enumeration value="Other Resource"/>
          <xsd:enumeration value="BLANK"/>
        </xsd:restriction>
      </xsd:simpleType>
    </xsd:element>
    <xsd:element name="Heading" ma:index="7" nillable="true" ma:displayName="Heading" ma:format="Dropdown" ma:internalName="Heading" ma:readOnly="false">
      <xsd:simpleType>
        <xsd:restriction base="dms:Choice">
          <xsd:enumeration value="Presentation"/>
          <xsd:enumeration value="Program"/>
          <xsd:enumeration value="Other Material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eading xmlns="b585d4a6-b779-4c6a-a640-9404d825218c" xsi:nil="true"/>
    <Document_x0020_Type xmlns="b585d4a6-b779-4c6a-a640-9404d825218c">BLANK</Document_x0020_Type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0C2E23D-D53C-4E0A-882A-1D9046D486D8}"/>
</file>

<file path=customXml/itemProps2.xml><?xml version="1.0" encoding="utf-8"?>
<ds:datastoreItem xmlns:ds="http://schemas.openxmlformats.org/officeDocument/2006/customXml" ds:itemID="{C419B31C-A402-4DB1-A89D-EAA34CD7BC1D}"/>
</file>

<file path=customXml/itemProps3.xml><?xml version="1.0" encoding="utf-8"?>
<ds:datastoreItem xmlns:ds="http://schemas.openxmlformats.org/officeDocument/2006/customXml" ds:itemID="{A96B5720-9908-44BB-B98D-61ECF6F70E0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269</Words>
  <Application>Microsoft Macintosh PowerPoint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segoe ui</vt:lpstr>
      <vt:lpstr>Office Theme</vt:lpstr>
      <vt:lpstr>KEEN Year Review</vt:lpstr>
      <vt:lpstr>KEEN – KYTC Engineering Outreach</vt:lpstr>
      <vt:lpstr>IMPACT OF KEEN ON MEMBERS</vt:lpstr>
      <vt:lpstr>Career Fairs</vt:lpstr>
      <vt:lpstr>HANDS-ON ACTIVITIES</vt:lpstr>
      <vt:lpstr>HANDS-ON ACTIVITIES</vt:lpstr>
      <vt:lpstr>HANDS-ON ACTIVITIES</vt:lpstr>
      <vt:lpstr>HANDS-ON ACTIVITIES</vt:lpstr>
      <vt:lpstr>CLASSROOM ACTIVITIES</vt:lpstr>
      <vt:lpstr>BUILDING ON GROWTH</vt:lpstr>
      <vt:lpstr>THREE SCHOLARSHIPS</vt:lpstr>
      <vt:lpstr>INTERNSHIPS</vt:lpstr>
      <vt:lpstr>PowerPoint Presentation</vt:lpstr>
      <vt:lpstr>CONTACT INFORMATION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TITLE SLIDE</dc:title>
  <dc:creator>Smith, Jordan R (KYTC)</dc:creator>
  <cp:lastModifiedBy>House, Izzy G (KYTC)</cp:lastModifiedBy>
  <cp:revision>56</cp:revision>
  <dcterms:created xsi:type="dcterms:W3CDTF">2018-07-31T15:32:55Z</dcterms:created>
  <dcterms:modified xsi:type="dcterms:W3CDTF">2023-09-26T16:03:20Z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0x010100CF319E1D89E64142BCEE33ED9841386E</vt:lpwstr>
  </property>
</Properties>
</file>